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0" r:id="rId2"/>
    <p:sldId id="281" r:id="rId3"/>
    <p:sldId id="283" r:id="rId4"/>
    <p:sldId id="286" r:id="rId5"/>
    <p:sldId id="287" r:id="rId6"/>
    <p:sldId id="288" r:id="rId7"/>
    <p:sldId id="289" r:id="rId8"/>
    <p:sldId id="290" r:id="rId9"/>
    <p:sldId id="291" r:id="rId10"/>
    <p:sldId id="293" r:id="rId11"/>
    <p:sldId id="294" r:id="rId12"/>
    <p:sldId id="296" r:id="rId13"/>
    <p:sldId id="295" r:id="rId14"/>
    <p:sldId id="297" r:id="rId15"/>
    <p:sldId id="298" r:id="rId16"/>
    <p:sldId id="285" r:id="rId1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6327"/>
  </p:normalViewPr>
  <p:slideViewPr>
    <p:cSldViewPr snapToGrid="0" snapToObjects="1">
      <p:cViewPr varScale="1">
        <p:scale>
          <a:sx n="117" d="100"/>
          <a:sy n="117" d="100"/>
        </p:scale>
        <p:origin x="3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848506" y="589036"/>
            <a:ext cx="8896385" cy="2511215"/>
          </a:xfrm>
        </p:spPr>
        <p:txBody>
          <a:bodyPr/>
          <a:lstStyle/>
          <a:p>
            <a:r>
              <a:rPr lang="en-US" dirty="0"/>
              <a:t>COVID-19 Stringency &amp; Economic Impact Analysis</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2703149" y="3137037"/>
            <a:ext cx="7041742" cy="934635"/>
          </a:xfrm>
        </p:spPr>
        <p:txBody>
          <a:bodyPr/>
          <a:lstStyle/>
          <a:p>
            <a:r>
              <a:rPr lang="en-US" dirty="0"/>
              <a:t>Data Analytics &amp; Machine Learning (2023S MIS 637-WS)</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a:xfrm>
            <a:off x="4675910" y="4998721"/>
            <a:ext cx="6854708" cy="1113872"/>
          </a:xfrm>
        </p:spPr>
        <p:txBody>
          <a:bodyPr/>
          <a:lstStyle/>
          <a:p>
            <a:r>
              <a:rPr lang="en-US" dirty="0"/>
              <a:t>Uday, Hema, Nikhil, </a:t>
            </a:r>
            <a:r>
              <a:rPr lang="en-US" dirty="0" err="1"/>
              <a:t>Prudhvi</a:t>
            </a:r>
            <a:endParaRPr lang="en-US" dirty="0"/>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May 2023</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5671461" y="219588"/>
            <a:ext cx="4142012" cy="1249984"/>
          </a:xfrm>
        </p:spPr>
        <p:txBody>
          <a:bodyPr>
            <a:normAutofit fontScale="90000"/>
          </a:bodyPr>
          <a:lstStyle/>
          <a:p>
            <a:r>
              <a:rPr lang="en-US" b="1" dirty="0"/>
              <a:t>Model Training </a:t>
            </a:r>
            <a:endParaRPr lang="en-US" dirty="0"/>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866164" y="2084933"/>
            <a:ext cx="4827738" cy="4070938"/>
          </a:xfrm>
        </p:spPr>
        <p:txBody>
          <a:bodyPr/>
          <a:lstStyle/>
          <a:p>
            <a:pPr marL="342900" indent="-342900" algn="l">
              <a:buFont typeface="Arial" panose="020B0604020202020204" pitchFamily="34" charset="0"/>
              <a:buChar char="•"/>
            </a:pPr>
            <a:r>
              <a:rPr lang="en-US" dirty="0"/>
              <a:t>Data was split into training and test sets to evaluate model performance.</a:t>
            </a:r>
          </a:p>
          <a:p>
            <a:pPr marL="342900" indent="-342900" algn="l">
              <a:buFont typeface="Arial" panose="020B0604020202020204" pitchFamily="34" charset="0"/>
              <a:buChar char="•"/>
            </a:pPr>
            <a:r>
              <a:rPr lang="en-US" dirty="0"/>
              <a:t>Models were trained on the training data and then used to make predictions on the test data.</a:t>
            </a:r>
          </a:p>
          <a:p>
            <a:pPr marL="342900" indent="-342900" algn="l">
              <a:buFont typeface="Arial" panose="020B0604020202020204" pitchFamily="34" charset="0"/>
              <a:buChar char="•"/>
            </a:pPr>
            <a:r>
              <a:rPr lang="en-US" dirty="0"/>
              <a:t>Training process involved tuning the model parameters to minimize prediction error.</a:t>
            </a:r>
          </a:p>
        </p:txBody>
      </p:sp>
    </p:spTree>
    <p:extLst>
      <p:ext uri="{BB962C8B-B14F-4D97-AF65-F5344CB8AC3E}">
        <p14:creationId xmlns:p14="http://schemas.microsoft.com/office/powerpoint/2010/main" val="64770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FEF4-86BC-42E0-8E62-2B4B230B9537}"/>
              </a:ext>
            </a:extLst>
          </p:cNvPr>
          <p:cNvSpPr>
            <a:spLocks noGrp="1"/>
          </p:cNvSpPr>
          <p:nvPr>
            <p:ph type="title"/>
          </p:nvPr>
        </p:nvSpPr>
        <p:spPr/>
        <p:txBody>
          <a:bodyPr/>
          <a:lstStyle/>
          <a:p>
            <a:r>
              <a:rPr lang="en-US" dirty="0"/>
              <a:t>Model Results (OLS Regression) </a:t>
            </a:r>
          </a:p>
        </p:txBody>
      </p:sp>
      <p:sp>
        <p:nvSpPr>
          <p:cNvPr id="6" name="Content Placeholder 5">
            <a:extLst>
              <a:ext uri="{FF2B5EF4-FFF2-40B4-BE49-F238E27FC236}">
                <a16:creationId xmlns:a16="http://schemas.microsoft.com/office/drawing/2014/main" id="{88697AB7-354F-425F-8EA9-2E24070EAE93}"/>
              </a:ext>
            </a:extLst>
          </p:cNvPr>
          <p:cNvSpPr>
            <a:spLocks noGrp="1"/>
          </p:cNvSpPr>
          <p:nvPr>
            <p:ph idx="1"/>
          </p:nvPr>
        </p:nvSpPr>
        <p:spPr>
          <a:xfrm>
            <a:off x="644771" y="1502229"/>
            <a:ext cx="3249593" cy="4558572"/>
          </a:xfrm>
        </p:spPr>
        <p:txBody>
          <a:bodyPr/>
          <a:lstStyle/>
          <a:p>
            <a:r>
              <a:rPr lang="en-US" dirty="0"/>
              <a:t>OLS Regression model showed that both GDP per capita and Human Development Index are statistically significant predictors of the stringency index.</a:t>
            </a:r>
          </a:p>
          <a:p>
            <a:r>
              <a:rPr lang="en-US" dirty="0"/>
              <a:t>These variables only account for a small portion of its variation, suggesting other significant factors.</a:t>
            </a:r>
          </a:p>
          <a:p>
            <a:r>
              <a:rPr lang="en-US" dirty="0"/>
              <a:t>The statistical significance of the variables provides evidence for their influence on the Stringency Index.</a:t>
            </a:r>
          </a:p>
        </p:txBody>
      </p:sp>
      <p:sp>
        <p:nvSpPr>
          <p:cNvPr id="4" name="Slide Number Placeholder 3">
            <a:extLst>
              <a:ext uri="{FF2B5EF4-FFF2-40B4-BE49-F238E27FC236}">
                <a16:creationId xmlns:a16="http://schemas.microsoft.com/office/drawing/2014/main" id="{1FCDF108-5F13-4D51-894C-78B8736A2C56}"/>
              </a:ext>
            </a:extLst>
          </p:cNvPr>
          <p:cNvSpPr>
            <a:spLocks noGrp="1"/>
          </p:cNvSpPr>
          <p:nvPr>
            <p:ph type="sldNum" sz="quarter" idx="12"/>
          </p:nvPr>
        </p:nvSpPr>
        <p:spPr/>
        <p:txBody>
          <a:bodyPr/>
          <a:lstStyle/>
          <a:p>
            <a:fld id="{4267CD5E-26CF-4249-8540-BB1D07FD4227}" type="slidenum">
              <a:rPr lang="en-US" smtClean="0"/>
              <a:t>11</a:t>
            </a:fld>
            <a:endParaRPr lang="en-US"/>
          </a:p>
        </p:txBody>
      </p:sp>
      <p:pic>
        <p:nvPicPr>
          <p:cNvPr id="5" name="Picture 4">
            <a:extLst>
              <a:ext uri="{FF2B5EF4-FFF2-40B4-BE49-F238E27FC236}">
                <a16:creationId xmlns:a16="http://schemas.microsoft.com/office/drawing/2014/main" id="{C39A4A96-F505-4836-9161-B59281DDD10D}"/>
              </a:ext>
            </a:extLst>
          </p:cNvPr>
          <p:cNvPicPr>
            <a:picLocks noChangeAspect="1"/>
          </p:cNvPicPr>
          <p:nvPr/>
        </p:nvPicPr>
        <p:blipFill>
          <a:blip r:embed="rId2"/>
          <a:stretch>
            <a:fillRect/>
          </a:stretch>
        </p:blipFill>
        <p:spPr>
          <a:xfrm>
            <a:off x="3894364" y="1003185"/>
            <a:ext cx="7461024" cy="5273656"/>
          </a:xfrm>
          <a:prstGeom prst="rect">
            <a:avLst/>
          </a:prstGeom>
        </p:spPr>
      </p:pic>
    </p:spTree>
    <p:extLst>
      <p:ext uri="{BB962C8B-B14F-4D97-AF65-F5344CB8AC3E}">
        <p14:creationId xmlns:p14="http://schemas.microsoft.com/office/powerpoint/2010/main" val="98702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91B-0854-4D3C-B75E-ABE5EDCB929D}"/>
              </a:ext>
            </a:extLst>
          </p:cNvPr>
          <p:cNvSpPr>
            <a:spLocks noGrp="1"/>
          </p:cNvSpPr>
          <p:nvPr>
            <p:ph type="title"/>
          </p:nvPr>
        </p:nvSpPr>
        <p:spPr>
          <a:xfrm>
            <a:off x="5249637" y="326571"/>
            <a:ext cx="4645478" cy="1363436"/>
          </a:xfrm>
        </p:spPr>
        <p:txBody>
          <a:bodyPr>
            <a:normAutofit/>
          </a:bodyPr>
          <a:lstStyle/>
          <a:p>
            <a:r>
              <a:rPr lang="en-US" sz="4000" dirty="0"/>
              <a:t>Model Results (Random Forest) </a:t>
            </a:r>
          </a:p>
        </p:txBody>
      </p:sp>
      <p:sp>
        <p:nvSpPr>
          <p:cNvPr id="3" name="Content Placeholder 2">
            <a:extLst>
              <a:ext uri="{FF2B5EF4-FFF2-40B4-BE49-F238E27FC236}">
                <a16:creationId xmlns:a16="http://schemas.microsoft.com/office/drawing/2014/main" id="{D064706A-C378-4F21-BD0C-262FA98EF6C9}"/>
              </a:ext>
            </a:extLst>
          </p:cNvPr>
          <p:cNvSpPr>
            <a:spLocks noGrp="1"/>
          </p:cNvSpPr>
          <p:nvPr>
            <p:ph type="body" idx="1"/>
          </p:nvPr>
        </p:nvSpPr>
        <p:spPr>
          <a:xfrm>
            <a:off x="6858000" y="2098221"/>
            <a:ext cx="5070021" cy="4057650"/>
          </a:xfrm>
        </p:spPr>
        <p:txBody>
          <a:bodyPr>
            <a:normAutofit/>
          </a:bodyPr>
          <a:lstStyle/>
          <a:p>
            <a:pPr marL="285750" indent="-285750" algn="l">
              <a:buFont typeface="Arial" panose="020B0604020202020204" pitchFamily="34" charset="0"/>
              <a:buChar char="•"/>
            </a:pPr>
            <a:r>
              <a:rPr lang="en-US" sz="1800" dirty="0"/>
              <a:t>The Random Forest model showed an average error of around 21.07 units (RMSE), indicating a reasonable fit to the data.</a:t>
            </a:r>
          </a:p>
          <a:p>
            <a:pPr marL="285750" indent="-285750" algn="l">
              <a:buFont typeface="Arial" panose="020B0604020202020204" pitchFamily="34" charset="0"/>
              <a:buChar char="•"/>
            </a:pPr>
            <a:r>
              <a:rPr lang="en-US" sz="1800" dirty="0"/>
              <a:t>The model suggested that the relationship between the predictors and the Stringency Index may be non-linear.</a:t>
            </a:r>
          </a:p>
          <a:p>
            <a:pPr marL="285750" indent="-285750" algn="l">
              <a:buFont typeface="Arial" panose="020B0604020202020204" pitchFamily="34" charset="0"/>
              <a:buChar char="•"/>
            </a:pPr>
            <a:r>
              <a:rPr lang="en-US" sz="1800" dirty="0"/>
              <a:t>The lower importance of GDP per Capita compared to the Human Development Index suggests the latter might be a better indicator for Stringency Index.</a:t>
            </a:r>
          </a:p>
        </p:txBody>
      </p:sp>
      <p:sp>
        <p:nvSpPr>
          <p:cNvPr id="4" name="Slide Number Placeholder 3">
            <a:extLst>
              <a:ext uri="{FF2B5EF4-FFF2-40B4-BE49-F238E27FC236}">
                <a16:creationId xmlns:a16="http://schemas.microsoft.com/office/drawing/2014/main" id="{8A1A3B46-9966-4B47-B944-401AF547584B}"/>
              </a:ext>
            </a:extLst>
          </p:cNvPr>
          <p:cNvSpPr>
            <a:spLocks noGrp="1"/>
          </p:cNvSpPr>
          <p:nvPr>
            <p:ph type="sldNum" sz="quarter" idx="4294967295"/>
          </p:nvPr>
        </p:nvSpPr>
        <p:spPr>
          <a:xfrm>
            <a:off x="9448800" y="6276975"/>
            <a:ext cx="2743200" cy="365125"/>
          </a:xfrm>
        </p:spPr>
        <p:txBody>
          <a:bodyPr/>
          <a:lstStyle/>
          <a:p>
            <a:fld id="{4267CD5E-26CF-4249-8540-BB1D07FD4227}" type="slidenum">
              <a:rPr lang="en-US" smtClean="0"/>
              <a:t>12</a:t>
            </a:fld>
            <a:endParaRPr lang="en-US"/>
          </a:p>
        </p:txBody>
      </p:sp>
    </p:spTree>
    <p:extLst>
      <p:ext uri="{BB962C8B-B14F-4D97-AF65-F5344CB8AC3E}">
        <p14:creationId xmlns:p14="http://schemas.microsoft.com/office/powerpoint/2010/main" val="240312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167-A8AE-49F5-9941-2BAF1155F86B}"/>
              </a:ext>
            </a:extLst>
          </p:cNvPr>
          <p:cNvSpPr>
            <a:spLocks noGrp="1"/>
          </p:cNvSpPr>
          <p:nvPr>
            <p:ph type="title"/>
          </p:nvPr>
        </p:nvSpPr>
        <p:spPr/>
        <p:txBody>
          <a:bodyPr/>
          <a:lstStyle/>
          <a:p>
            <a:r>
              <a:rPr lang="en-US" dirty="0"/>
              <a:t>Model Evaluation </a:t>
            </a:r>
          </a:p>
        </p:txBody>
      </p:sp>
      <p:sp>
        <p:nvSpPr>
          <p:cNvPr id="3" name="Content Placeholder 2">
            <a:extLst>
              <a:ext uri="{FF2B5EF4-FFF2-40B4-BE49-F238E27FC236}">
                <a16:creationId xmlns:a16="http://schemas.microsoft.com/office/drawing/2014/main" id="{D504E060-029F-42A8-9A42-EE67476EDE76}"/>
              </a:ext>
            </a:extLst>
          </p:cNvPr>
          <p:cNvSpPr>
            <a:spLocks noGrp="1"/>
          </p:cNvSpPr>
          <p:nvPr>
            <p:ph idx="1"/>
          </p:nvPr>
        </p:nvSpPr>
        <p:spPr>
          <a:xfrm>
            <a:off x="644771" y="1825625"/>
            <a:ext cx="2776065" cy="4235176"/>
          </a:xfrm>
        </p:spPr>
        <p:txBody>
          <a:bodyPr>
            <a:normAutofit lnSpcReduction="10000"/>
          </a:bodyPr>
          <a:lstStyle/>
          <a:p>
            <a:r>
              <a:rPr lang="en-US" dirty="0"/>
              <a:t>The performance of the two models was compared using their respective metrics.</a:t>
            </a:r>
          </a:p>
          <a:p>
            <a:r>
              <a:rPr lang="en-US" dirty="0"/>
              <a:t>While both models showed significance of the predictors, the Random Forest model suggested a more complex relationship.</a:t>
            </a:r>
          </a:p>
          <a:p>
            <a:r>
              <a:rPr lang="en-US" dirty="0"/>
              <a:t>The relatively higher error in the Random Forest model might be due to overfitting or need for more predictors.</a:t>
            </a:r>
          </a:p>
        </p:txBody>
      </p:sp>
      <p:sp>
        <p:nvSpPr>
          <p:cNvPr id="4" name="Slide Number Placeholder 3">
            <a:extLst>
              <a:ext uri="{FF2B5EF4-FFF2-40B4-BE49-F238E27FC236}">
                <a16:creationId xmlns:a16="http://schemas.microsoft.com/office/drawing/2014/main" id="{5917EDD2-7DC0-47CE-9C4D-B99DDE218504}"/>
              </a:ext>
            </a:extLst>
          </p:cNvPr>
          <p:cNvSpPr>
            <a:spLocks noGrp="1"/>
          </p:cNvSpPr>
          <p:nvPr>
            <p:ph type="sldNum" sz="quarter" idx="12"/>
          </p:nvPr>
        </p:nvSpPr>
        <p:spPr/>
        <p:txBody>
          <a:bodyPr/>
          <a:lstStyle/>
          <a:p>
            <a:fld id="{4267CD5E-26CF-4249-8540-BB1D07FD4227}" type="slidenum">
              <a:rPr lang="en-US" smtClean="0"/>
              <a:t>13</a:t>
            </a:fld>
            <a:endParaRPr lang="en-US"/>
          </a:p>
        </p:txBody>
      </p:sp>
      <p:pic>
        <p:nvPicPr>
          <p:cNvPr id="6" name="Picture 5">
            <a:extLst>
              <a:ext uri="{FF2B5EF4-FFF2-40B4-BE49-F238E27FC236}">
                <a16:creationId xmlns:a16="http://schemas.microsoft.com/office/drawing/2014/main" id="{E8B03290-1A87-4650-A0A7-3F9CE0A76247}"/>
              </a:ext>
            </a:extLst>
          </p:cNvPr>
          <p:cNvPicPr>
            <a:picLocks noChangeAspect="1"/>
          </p:cNvPicPr>
          <p:nvPr/>
        </p:nvPicPr>
        <p:blipFill>
          <a:blip r:embed="rId2"/>
          <a:stretch>
            <a:fillRect/>
          </a:stretch>
        </p:blipFill>
        <p:spPr>
          <a:xfrm>
            <a:off x="3615209" y="1180459"/>
            <a:ext cx="7740180" cy="4805382"/>
          </a:xfrm>
          <a:prstGeom prst="rect">
            <a:avLst/>
          </a:prstGeom>
        </p:spPr>
      </p:pic>
    </p:spTree>
    <p:extLst>
      <p:ext uri="{BB962C8B-B14F-4D97-AF65-F5344CB8AC3E}">
        <p14:creationId xmlns:p14="http://schemas.microsoft.com/office/powerpoint/2010/main" val="87980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C252-BAAD-448E-AD07-A7C356442689}"/>
              </a:ext>
            </a:extLst>
          </p:cNvPr>
          <p:cNvSpPr>
            <a:spLocks noGrp="1"/>
          </p:cNvSpPr>
          <p:nvPr>
            <p:ph type="title"/>
          </p:nvPr>
        </p:nvSpPr>
        <p:spPr>
          <a:xfrm>
            <a:off x="644769" y="365125"/>
            <a:ext cx="5290667" cy="786039"/>
          </a:xfrm>
        </p:spPr>
        <p:txBody>
          <a:bodyPr/>
          <a:lstStyle/>
          <a:p>
            <a:r>
              <a:rPr lang="en-US" dirty="0"/>
              <a:t>Implications of Results </a:t>
            </a:r>
          </a:p>
        </p:txBody>
      </p:sp>
      <p:sp>
        <p:nvSpPr>
          <p:cNvPr id="3" name="Content Placeholder 2">
            <a:extLst>
              <a:ext uri="{FF2B5EF4-FFF2-40B4-BE49-F238E27FC236}">
                <a16:creationId xmlns:a16="http://schemas.microsoft.com/office/drawing/2014/main" id="{6BB9547B-B6F8-4DD6-B0C8-6576429BC6E1}"/>
              </a:ext>
            </a:extLst>
          </p:cNvPr>
          <p:cNvSpPr>
            <a:spLocks noGrp="1"/>
          </p:cNvSpPr>
          <p:nvPr>
            <p:ph idx="1"/>
          </p:nvPr>
        </p:nvSpPr>
        <p:spPr>
          <a:xfrm>
            <a:off x="644772" y="1485901"/>
            <a:ext cx="4161517" cy="4465864"/>
          </a:xfrm>
        </p:spPr>
        <p:txBody>
          <a:bodyPr/>
          <a:lstStyle/>
          <a:p>
            <a:r>
              <a:rPr lang="en-US" dirty="0"/>
              <a:t>The results suggest that GDP per capita and Human Development Index play a role in determining a country's COVID-19 response measures.</a:t>
            </a:r>
          </a:p>
          <a:p>
            <a:r>
              <a:rPr lang="en-US" dirty="0"/>
              <a:t>While the influence of these factors is statistically significant, it's clear other factors not included in this analysis are at play.</a:t>
            </a:r>
          </a:p>
          <a:p>
            <a:r>
              <a:rPr lang="en-US" dirty="0"/>
              <a:t>Understanding these relationships could inform policy decisions and strategies for managing pandemics.</a:t>
            </a:r>
          </a:p>
        </p:txBody>
      </p:sp>
      <p:sp>
        <p:nvSpPr>
          <p:cNvPr id="4" name="Slide Number Placeholder 3">
            <a:extLst>
              <a:ext uri="{FF2B5EF4-FFF2-40B4-BE49-F238E27FC236}">
                <a16:creationId xmlns:a16="http://schemas.microsoft.com/office/drawing/2014/main" id="{B0720DA6-E2B8-49AB-98F6-03A092CA10D3}"/>
              </a:ext>
            </a:extLst>
          </p:cNvPr>
          <p:cNvSpPr>
            <a:spLocks noGrp="1"/>
          </p:cNvSpPr>
          <p:nvPr>
            <p:ph type="sldNum" sz="quarter" idx="12"/>
          </p:nvPr>
        </p:nvSpPr>
        <p:spPr/>
        <p:txBody>
          <a:bodyPr/>
          <a:lstStyle/>
          <a:p>
            <a:fld id="{4267CD5E-26CF-4249-8540-BB1D07FD4227}" type="slidenum">
              <a:rPr lang="en-US" smtClean="0"/>
              <a:t>14</a:t>
            </a:fld>
            <a:endParaRPr lang="en-US"/>
          </a:p>
        </p:txBody>
      </p:sp>
      <p:pic>
        <p:nvPicPr>
          <p:cNvPr id="6" name="Picture 5">
            <a:extLst>
              <a:ext uri="{FF2B5EF4-FFF2-40B4-BE49-F238E27FC236}">
                <a16:creationId xmlns:a16="http://schemas.microsoft.com/office/drawing/2014/main" id="{C741F182-F7E9-4DD0-9384-29F34CD12368}"/>
              </a:ext>
            </a:extLst>
          </p:cNvPr>
          <p:cNvPicPr>
            <a:picLocks noChangeAspect="1"/>
          </p:cNvPicPr>
          <p:nvPr/>
        </p:nvPicPr>
        <p:blipFill>
          <a:blip r:embed="rId2"/>
          <a:stretch>
            <a:fillRect/>
          </a:stretch>
        </p:blipFill>
        <p:spPr>
          <a:xfrm>
            <a:off x="4806289" y="906236"/>
            <a:ext cx="6822624" cy="5553166"/>
          </a:xfrm>
          <a:prstGeom prst="rect">
            <a:avLst/>
          </a:prstGeom>
        </p:spPr>
      </p:pic>
    </p:spTree>
    <p:extLst>
      <p:ext uri="{BB962C8B-B14F-4D97-AF65-F5344CB8AC3E}">
        <p14:creationId xmlns:p14="http://schemas.microsoft.com/office/powerpoint/2010/main" val="1361955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5671461" y="219588"/>
            <a:ext cx="4142012" cy="1249984"/>
          </a:xfrm>
        </p:spPr>
        <p:txBody>
          <a:bodyPr>
            <a:normAutofit/>
          </a:bodyPr>
          <a:lstStyle/>
          <a:p>
            <a:r>
              <a:rPr lang="en-US" b="1" dirty="0"/>
              <a:t>Conclusion </a:t>
            </a:r>
            <a:endParaRPr lang="en-US" dirty="0"/>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866164" y="2084933"/>
            <a:ext cx="4827738" cy="4070938"/>
          </a:xfrm>
        </p:spPr>
        <p:txBody>
          <a:bodyPr/>
          <a:lstStyle/>
          <a:p>
            <a:pPr marL="342900" indent="-342900" algn="l">
              <a:buFont typeface="Arial" panose="020B0604020202020204" pitchFamily="34" charset="0"/>
              <a:buChar char="•"/>
            </a:pPr>
            <a:r>
              <a:rPr lang="en-US" dirty="0"/>
              <a:t>This analysis provides initial insights into the relationship between economic and development factors and COVID-19 response measures.</a:t>
            </a:r>
          </a:p>
          <a:p>
            <a:pPr marL="342900" indent="-342900" algn="l">
              <a:buFont typeface="Arial" panose="020B0604020202020204" pitchFamily="34" charset="0"/>
              <a:buChar char="•"/>
            </a:pPr>
            <a:r>
              <a:rPr lang="en-US" dirty="0"/>
              <a:t>The findings highlight the complexity of pandemic response strategies and the need for a holistic view when making policy decisions.</a:t>
            </a:r>
          </a:p>
          <a:p>
            <a:pPr marL="342900" indent="-342900" algn="l">
              <a:buFont typeface="Arial" panose="020B0604020202020204" pitchFamily="34" charset="0"/>
              <a:buChar char="•"/>
            </a:pPr>
            <a:r>
              <a:rPr lang="en-US" dirty="0"/>
              <a:t>Further research in this direction could be instrumental in shaping effective responses to future global health crises.</a:t>
            </a:r>
          </a:p>
        </p:txBody>
      </p:sp>
    </p:spTree>
    <p:extLst>
      <p:ext uri="{BB962C8B-B14F-4D97-AF65-F5344CB8AC3E}">
        <p14:creationId xmlns:p14="http://schemas.microsoft.com/office/powerpoint/2010/main" val="307453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5671461" y="219588"/>
            <a:ext cx="4142012" cy="1249984"/>
          </a:xfrm>
        </p:spPr>
        <p:txBody>
          <a:bodyPr/>
          <a:lstStyle/>
          <a:p>
            <a:r>
              <a:rPr lang="en-US" b="1" dirty="0"/>
              <a:t>Introduction</a:t>
            </a:r>
            <a:endParaRPr lang="en-US" dirty="0"/>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866164" y="2084933"/>
            <a:ext cx="4827738" cy="4070938"/>
          </a:xfrm>
        </p:spPr>
        <p:txBody>
          <a:bodyPr/>
          <a:lstStyle/>
          <a:p>
            <a:pPr marL="342900" indent="-342900" algn="l">
              <a:buFont typeface="Arial" panose="020B0604020202020204" pitchFamily="34" charset="0"/>
              <a:buChar char="•"/>
            </a:pPr>
            <a:r>
              <a:rPr lang="en-US" dirty="0"/>
              <a:t>The COVID-19 pandemic has affected countries differently, leading to varied response measures globally.</a:t>
            </a:r>
          </a:p>
          <a:p>
            <a:pPr marL="342900" indent="-342900" algn="l">
              <a:buFont typeface="Arial" panose="020B0604020202020204" pitchFamily="34" charset="0"/>
              <a:buChar char="•"/>
            </a:pPr>
            <a:r>
              <a:rPr lang="en-US" dirty="0"/>
              <a:t>Economic and human development indicators may influence these variations.</a:t>
            </a:r>
          </a:p>
          <a:p>
            <a:pPr marL="342900" indent="-342900" algn="l">
              <a:buFont typeface="Arial" panose="020B0604020202020204" pitchFamily="34" charset="0"/>
              <a:buChar char="•"/>
            </a:pPr>
            <a:r>
              <a:rPr lang="en-US" dirty="0"/>
              <a:t>This presentation explores these relationships and the predictability of a country's response stringency.</a:t>
            </a:r>
          </a:p>
        </p:txBody>
      </p:sp>
    </p:spTree>
    <p:extLst>
      <p:ext uri="{BB962C8B-B14F-4D97-AF65-F5344CB8AC3E}">
        <p14:creationId xmlns:p14="http://schemas.microsoft.com/office/powerpoint/2010/main" val="115246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B60E-C43C-5FED-696E-CA71E298CD17}"/>
              </a:ext>
            </a:extLst>
          </p:cNvPr>
          <p:cNvSpPr>
            <a:spLocks noGrp="1"/>
          </p:cNvSpPr>
          <p:nvPr>
            <p:ph type="title"/>
          </p:nvPr>
        </p:nvSpPr>
        <p:spPr>
          <a:xfrm>
            <a:off x="5988724" y="296402"/>
            <a:ext cx="4086005" cy="1311962"/>
          </a:xfrm>
        </p:spPr>
        <p:txBody>
          <a:bodyPr/>
          <a:lstStyle/>
          <a:p>
            <a:r>
              <a:rPr lang="en-US" dirty="0"/>
              <a:t>Background </a:t>
            </a:r>
          </a:p>
        </p:txBody>
      </p:sp>
      <p:sp>
        <p:nvSpPr>
          <p:cNvPr id="3" name="Text Placeholder 2">
            <a:extLst>
              <a:ext uri="{FF2B5EF4-FFF2-40B4-BE49-F238E27FC236}">
                <a16:creationId xmlns:a16="http://schemas.microsoft.com/office/drawing/2014/main" id="{7AD49CAB-FA16-D193-ECD9-AB8AB88E0C62}"/>
              </a:ext>
            </a:extLst>
          </p:cNvPr>
          <p:cNvSpPr>
            <a:spLocks noGrp="1"/>
          </p:cNvSpPr>
          <p:nvPr>
            <p:ph type="body" idx="1"/>
          </p:nvPr>
        </p:nvSpPr>
        <p:spPr>
          <a:xfrm>
            <a:off x="6931480" y="1982294"/>
            <a:ext cx="5185748" cy="4198070"/>
          </a:xfrm>
        </p:spPr>
        <p:txBody>
          <a:bodyPr/>
          <a:lstStyle/>
          <a:p>
            <a:pPr marL="342900" indent="-342900" algn="l">
              <a:buFont typeface="Arial" panose="020B0604020202020204" pitchFamily="34" charset="0"/>
              <a:buChar char="•"/>
            </a:pPr>
            <a:r>
              <a:rPr lang="en-US" dirty="0"/>
              <a:t>COVID-19, a global pandemic, has drastically impacted economies and societies worldwide.</a:t>
            </a:r>
          </a:p>
          <a:p>
            <a:pPr marL="342900" indent="-342900" algn="l">
              <a:buFont typeface="Arial" panose="020B0604020202020204" pitchFamily="34" charset="0"/>
              <a:buChar char="•"/>
            </a:pPr>
            <a:r>
              <a:rPr lang="en-US" dirty="0"/>
              <a:t>Countries have enacted different measures to control the spread, measured as 'Stringency Index'.</a:t>
            </a:r>
          </a:p>
          <a:p>
            <a:pPr marL="342900" indent="-342900" algn="l">
              <a:buFont typeface="Arial" panose="020B0604020202020204" pitchFamily="34" charset="0"/>
              <a:buChar char="•"/>
            </a:pPr>
            <a:r>
              <a:rPr lang="en-US" dirty="0"/>
              <a:t>It's hypothesized that a country's economic and development status may influence these measures.</a:t>
            </a:r>
          </a:p>
        </p:txBody>
      </p:sp>
    </p:spTree>
    <p:extLst>
      <p:ext uri="{BB962C8B-B14F-4D97-AF65-F5344CB8AC3E}">
        <p14:creationId xmlns:p14="http://schemas.microsoft.com/office/powerpoint/2010/main" val="61440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5671461" y="219588"/>
            <a:ext cx="4142012" cy="1249984"/>
          </a:xfrm>
        </p:spPr>
        <p:txBody>
          <a:bodyPr/>
          <a:lstStyle/>
          <a:p>
            <a:r>
              <a:rPr lang="en-US" b="1" dirty="0"/>
              <a:t>Objective </a:t>
            </a:r>
            <a:endParaRPr lang="en-US" dirty="0"/>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866164" y="2084933"/>
            <a:ext cx="4827738" cy="4070938"/>
          </a:xfrm>
        </p:spPr>
        <p:txBody>
          <a:bodyPr/>
          <a:lstStyle/>
          <a:p>
            <a:pPr marL="342900" indent="-342900" algn="l">
              <a:buFont typeface="Arial" panose="020B0604020202020204" pitchFamily="34" charset="0"/>
              <a:buChar char="•"/>
            </a:pPr>
            <a:r>
              <a:rPr lang="en-US" dirty="0"/>
              <a:t>Investigate if GDP per capita and Human Development Index can predict the stringency of a country's COVID-19 measures.</a:t>
            </a:r>
          </a:p>
          <a:p>
            <a:pPr marL="342900" indent="-342900" algn="l">
              <a:buFont typeface="Arial" panose="020B0604020202020204" pitchFamily="34" charset="0"/>
              <a:buChar char="•"/>
            </a:pPr>
            <a:r>
              <a:rPr lang="en-US" dirty="0"/>
              <a:t>Utilize data science techniques to analyze, model, and visualize these relationships.</a:t>
            </a:r>
          </a:p>
          <a:p>
            <a:pPr marL="342900" indent="-342900" algn="l">
              <a:buFont typeface="Arial" panose="020B0604020202020204" pitchFamily="34" charset="0"/>
              <a:buChar char="•"/>
            </a:pPr>
            <a:r>
              <a:rPr lang="en-US" dirty="0"/>
              <a:t>Derive insights that could help in understanding global response patterns.</a:t>
            </a:r>
          </a:p>
        </p:txBody>
      </p:sp>
    </p:spTree>
    <p:extLst>
      <p:ext uri="{BB962C8B-B14F-4D97-AF65-F5344CB8AC3E}">
        <p14:creationId xmlns:p14="http://schemas.microsoft.com/office/powerpoint/2010/main" val="8941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B60E-C43C-5FED-696E-CA71E298CD17}"/>
              </a:ext>
            </a:extLst>
          </p:cNvPr>
          <p:cNvSpPr>
            <a:spLocks noGrp="1"/>
          </p:cNvSpPr>
          <p:nvPr>
            <p:ph type="title"/>
          </p:nvPr>
        </p:nvSpPr>
        <p:spPr>
          <a:xfrm>
            <a:off x="5988724" y="296402"/>
            <a:ext cx="4086005" cy="1311962"/>
          </a:xfrm>
        </p:spPr>
        <p:txBody>
          <a:bodyPr>
            <a:normAutofit/>
          </a:bodyPr>
          <a:lstStyle/>
          <a:p>
            <a:r>
              <a:rPr lang="en-US" dirty="0"/>
              <a:t>Data Source </a:t>
            </a:r>
          </a:p>
        </p:txBody>
      </p:sp>
      <p:sp>
        <p:nvSpPr>
          <p:cNvPr id="3" name="Text Placeholder 2">
            <a:extLst>
              <a:ext uri="{FF2B5EF4-FFF2-40B4-BE49-F238E27FC236}">
                <a16:creationId xmlns:a16="http://schemas.microsoft.com/office/drawing/2014/main" id="{7AD49CAB-FA16-D193-ECD9-AB8AB88E0C62}"/>
              </a:ext>
            </a:extLst>
          </p:cNvPr>
          <p:cNvSpPr>
            <a:spLocks noGrp="1"/>
          </p:cNvSpPr>
          <p:nvPr>
            <p:ph type="body" idx="1"/>
          </p:nvPr>
        </p:nvSpPr>
        <p:spPr>
          <a:xfrm>
            <a:off x="6931480" y="1982294"/>
            <a:ext cx="5185748" cy="4198070"/>
          </a:xfrm>
        </p:spPr>
        <p:txBody>
          <a:bodyPr/>
          <a:lstStyle/>
          <a:p>
            <a:pPr marL="342900" indent="-342900" algn="l">
              <a:buFont typeface="Arial" panose="020B0604020202020204" pitchFamily="34" charset="0"/>
              <a:buChar char="•"/>
            </a:pPr>
            <a:r>
              <a:rPr lang="en-US" dirty="0"/>
              <a:t>Data was sourced from Kaggle and includes various indicators for different countries.</a:t>
            </a:r>
          </a:p>
          <a:p>
            <a:pPr marL="342900" indent="-342900" algn="l">
              <a:buFont typeface="Arial" panose="020B0604020202020204" pitchFamily="34" charset="0"/>
              <a:buChar char="•"/>
            </a:pPr>
            <a:r>
              <a:rPr lang="en-US" dirty="0"/>
              <a:t>Variables included Country, Date, Total Cases, Total Deaths, Stringency Index, GDP per Capita, Human Development Index, etc.</a:t>
            </a:r>
          </a:p>
          <a:p>
            <a:pPr marL="342900" indent="-342900" algn="l">
              <a:buFont typeface="Arial" panose="020B0604020202020204" pitchFamily="34" charset="0"/>
              <a:buChar char="•"/>
            </a:pPr>
            <a:r>
              <a:rPr lang="en-US" dirty="0"/>
              <a:t>Dataset has been regularly updated reflecting the ongoing nature of the pandemic.</a:t>
            </a:r>
          </a:p>
        </p:txBody>
      </p:sp>
    </p:spTree>
    <p:extLst>
      <p:ext uri="{BB962C8B-B14F-4D97-AF65-F5344CB8AC3E}">
        <p14:creationId xmlns:p14="http://schemas.microsoft.com/office/powerpoint/2010/main" val="21034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7456-FBE3-4A14-83DF-2A5EA5AB2538}"/>
              </a:ext>
            </a:extLst>
          </p:cNvPr>
          <p:cNvSpPr>
            <a:spLocks noGrp="1"/>
          </p:cNvSpPr>
          <p:nvPr>
            <p:ph type="title"/>
          </p:nvPr>
        </p:nvSpPr>
        <p:spPr>
          <a:xfrm>
            <a:off x="644770" y="365125"/>
            <a:ext cx="3551674" cy="1325563"/>
          </a:xfrm>
        </p:spPr>
        <p:txBody>
          <a:bodyPr/>
          <a:lstStyle/>
          <a:p>
            <a:r>
              <a:rPr lang="en-US" dirty="0"/>
              <a:t>Data Cleaning </a:t>
            </a:r>
          </a:p>
        </p:txBody>
      </p:sp>
      <p:sp>
        <p:nvSpPr>
          <p:cNvPr id="3" name="Content Placeholder 2">
            <a:extLst>
              <a:ext uri="{FF2B5EF4-FFF2-40B4-BE49-F238E27FC236}">
                <a16:creationId xmlns:a16="http://schemas.microsoft.com/office/drawing/2014/main" id="{28CD61F2-3184-4DDD-8BCC-C00A596670F8}"/>
              </a:ext>
            </a:extLst>
          </p:cNvPr>
          <p:cNvSpPr>
            <a:spLocks noGrp="1"/>
          </p:cNvSpPr>
          <p:nvPr>
            <p:ph idx="1"/>
          </p:nvPr>
        </p:nvSpPr>
        <p:spPr>
          <a:xfrm>
            <a:off x="644771" y="1311412"/>
            <a:ext cx="4841630" cy="4517888"/>
          </a:xfrm>
        </p:spPr>
        <p:txBody>
          <a:bodyPr/>
          <a:lstStyle/>
          <a:p>
            <a:r>
              <a:rPr lang="en-US" dirty="0"/>
              <a:t>Data preprocessing involved handling missing values, removing unnecessary columns, and converting data types.</a:t>
            </a:r>
          </a:p>
          <a:p>
            <a:r>
              <a:rPr lang="en-US" dirty="0"/>
              <a:t>Certain columns with significant missing data were dropped.</a:t>
            </a:r>
          </a:p>
          <a:p>
            <a:r>
              <a:rPr lang="en-US" dirty="0"/>
              <a:t>Data types were converted for appropriate analysis.</a:t>
            </a:r>
          </a:p>
          <a:p>
            <a:r>
              <a:rPr lang="en-US" dirty="0"/>
              <a:t>Final dataset included cleaned and processed variables for further analysis.</a:t>
            </a:r>
          </a:p>
        </p:txBody>
      </p:sp>
      <p:sp>
        <p:nvSpPr>
          <p:cNvPr id="4" name="Slide Number Placeholder 3">
            <a:extLst>
              <a:ext uri="{FF2B5EF4-FFF2-40B4-BE49-F238E27FC236}">
                <a16:creationId xmlns:a16="http://schemas.microsoft.com/office/drawing/2014/main" id="{D5360D58-F59D-49E6-8A7A-72D9DBC65AA4}"/>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5" name="Picture 4">
            <a:extLst>
              <a:ext uri="{FF2B5EF4-FFF2-40B4-BE49-F238E27FC236}">
                <a16:creationId xmlns:a16="http://schemas.microsoft.com/office/drawing/2014/main" id="{83B41F07-8BB9-4786-8FB4-547CCECE9EA0}"/>
              </a:ext>
            </a:extLst>
          </p:cNvPr>
          <p:cNvPicPr>
            <a:picLocks noChangeAspect="1"/>
          </p:cNvPicPr>
          <p:nvPr/>
        </p:nvPicPr>
        <p:blipFill>
          <a:blip r:embed="rId2"/>
          <a:stretch>
            <a:fillRect/>
          </a:stretch>
        </p:blipFill>
        <p:spPr>
          <a:xfrm>
            <a:off x="6705601" y="333335"/>
            <a:ext cx="5413512" cy="5943506"/>
          </a:xfrm>
          <a:prstGeom prst="rect">
            <a:avLst/>
          </a:prstGeom>
        </p:spPr>
      </p:pic>
    </p:spTree>
    <p:extLst>
      <p:ext uri="{BB962C8B-B14F-4D97-AF65-F5344CB8AC3E}">
        <p14:creationId xmlns:p14="http://schemas.microsoft.com/office/powerpoint/2010/main" val="415215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4F1F-2401-4018-BF49-65C019E8178A}"/>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8652496-BF97-4728-9EBA-55A0DC421903}"/>
              </a:ext>
            </a:extLst>
          </p:cNvPr>
          <p:cNvSpPr>
            <a:spLocks noGrp="1"/>
          </p:cNvSpPr>
          <p:nvPr>
            <p:ph idx="1"/>
          </p:nvPr>
        </p:nvSpPr>
        <p:spPr>
          <a:xfrm>
            <a:off x="644772" y="1825625"/>
            <a:ext cx="4025200" cy="4020004"/>
          </a:xfrm>
        </p:spPr>
        <p:txBody>
          <a:bodyPr/>
          <a:lstStyle/>
          <a:p>
            <a:r>
              <a:rPr lang="en-US" dirty="0"/>
              <a:t>Initial data exploration involved generating summary statistics for different variables.</a:t>
            </a:r>
          </a:p>
          <a:p>
            <a:r>
              <a:rPr lang="en-US" dirty="0"/>
              <a:t>Measures of central tendency and dispersion provided insights into the data distribution.</a:t>
            </a:r>
          </a:p>
          <a:p>
            <a:r>
              <a:rPr lang="en-US" dirty="0"/>
              <a:t>No major data anomalies were found in the summary statistics.</a:t>
            </a:r>
          </a:p>
        </p:txBody>
      </p:sp>
      <p:sp>
        <p:nvSpPr>
          <p:cNvPr id="4" name="Slide Number Placeholder 3">
            <a:extLst>
              <a:ext uri="{FF2B5EF4-FFF2-40B4-BE49-F238E27FC236}">
                <a16:creationId xmlns:a16="http://schemas.microsoft.com/office/drawing/2014/main" id="{389E9CC9-29A3-43F6-B8F8-C718A064B901}"/>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6" name="Picture 5">
            <a:extLst>
              <a:ext uri="{FF2B5EF4-FFF2-40B4-BE49-F238E27FC236}">
                <a16:creationId xmlns:a16="http://schemas.microsoft.com/office/drawing/2014/main" id="{A1755606-C5E2-40E8-83E3-C24126782E3C}"/>
              </a:ext>
            </a:extLst>
          </p:cNvPr>
          <p:cNvPicPr>
            <a:picLocks noChangeAspect="1"/>
          </p:cNvPicPr>
          <p:nvPr/>
        </p:nvPicPr>
        <p:blipFill>
          <a:blip r:embed="rId2"/>
          <a:stretch>
            <a:fillRect/>
          </a:stretch>
        </p:blipFill>
        <p:spPr>
          <a:xfrm>
            <a:off x="5205198" y="1004342"/>
            <a:ext cx="6342030" cy="5455060"/>
          </a:xfrm>
          <a:prstGeom prst="rect">
            <a:avLst/>
          </a:prstGeom>
        </p:spPr>
      </p:pic>
    </p:spTree>
    <p:extLst>
      <p:ext uri="{BB962C8B-B14F-4D97-AF65-F5344CB8AC3E}">
        <p14:creationId xmlns:p14="http://schemas.microsoft.com/office/powerpoint/2010/main" val="218078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05CE9-6203-4F94-B0A2-CCD43ED7B695}"/>
              </a:ext>
            </a:extLst>
          </p:cNvPr>
          <p:cNvSpPr>
            <a:spLocks noGrp="1"/>
          </p:cNvSpPr>
          <p:nvPr>
            <p:ph idx="1"/>
          </p:nvPr>
        </p:nvSpPr>
        <p:spPr>
          <a:xfrm>
            <a:off x="644771" y="151947"/>
            <a:ext cx="4147665" cy="4011839"/>
          </a:xfrm>
        </p:spPr>
        <p:txBody>
          <a:bodyPr/>
          <a:lstStyle/>
          <a:p>
            <a:r>
              <a:rPr lang="en-US" dirty="0"/>
              <a:t>Correlation analysis was performed to identify relationships between variables.</a:t>
            </a:r>
          </a:p>
          <a:p>
            <a:r>
              <a:rPr lang="en-US" dirty="0"/>
              <a:t>A heatmap was generated to visualize these correlations.</a:t>
            </a:r>
          </a:p>
          <a:p>
            <a:r>
              <a:rPr lang="en-US" dirty="0"/>
              <a:t>GDP per capita and Human Development Index showed significant correlation with the Stringency Index.</a:t>
            </a:r>
          </a:p>
        </p:txBody>
      </p:sp>
      <p:sp>
        <p:nvSpPr>
          <p:cNvPr id="4" name="Slide Number Placeholder 3">
            <a:extLst>
              <a:ext uri="{FF2B5EF4-FFF2-40B4-BE49-F238E27FC236}">
                <a16:creationId xmlns:a16="http://schemas.microsoft.com/office/drawing/2014/main" id="{858EB59E-4236-4E54-A225-F363AE46FC36}"/>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6" name="Picture 5">
            <a:extLst>
              <a:ext uri="{FF2B5EF4-FFF2-40B4-BE49-F238E27FC236}">
                <a16:creationId xmlns:a16="http://schemas.microsoft.com/office/drawing/2014/main" id="{A4EF6F46-BDB5-463A-AB5A-EB5A45E25BE2}"/>
              </a:ext>
            </a:extLst>
          </p:cNvPr>
          <p:cNvPicPr>
            <a:picLocks noChangeAspect="1"/>
          </p:cNvPicPr>
          <p:nvPr/>
        </p:nvPicPr>
        <p:blipFill>
          <a:blip r:embed="rId2"/>
          <a:stretch>
            <a:fillRect/>
          </a:stretch>
        </p:blipFill>
        <p:spPr>
          <a:xfrm>
            <a:off x="4775329" y="277586"/>
            <a:ext cx="6834836" cy="5878944"/>
          </a:xfrm>
          <a:prstGeom prst="rect">
            <a:avLst/>
          </a:prstGeom>
        </p:spPr>
      </p:pic>
    </p:spTree>
    <p:extLst>
      <p:ext uri="{BB962C8B-B14F-4D97-AF65-F5344CB8AC3E}">
        <p14:creationId xmlns:p14="http://schemas.microsoft.com/office/powerpoint/2010/main" val="48865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91B-0854-4D3C-B75E-ABE5EDCB929D}"/>
              </a:ext>
            </a:extLst>
          </p:cNvPr>
          <p:cNvSpPr>
            <a:spLocks noGrp="1"/>
          </p:cNvSpPr>
          <p:nvPr>
            <p:ph type="title"/>
          </p:nvPr>
        </p:nvSpPr>
        <p:spPr>
          <a:xfrm>
            <a:off x="5755821" y="531537"/>
            <a:ext cx="4139293" cy="1158470"/>
          </a:xfrm>
        </p:spPr>
        <p:txBody>
          <a:bodyPr>
            <a:normAutofit/>
          </a:bodyPr>
          <a:lstStyle/>
          <a:p>
            <a:r>
              <a:rPr lang="en-US" sz="4000" dirty="0"/>
              <a:t>Model Selection </a:t>
            </a:r>
          </a:p>
        </p:txBody>
      </p:sp>
      <p:sp>
        <p:nvSpPr>
          <p:cNvPr id="3" name="Content Placeholder 2">
            <a:extLst>
              <a:ext uri="{FF2B5EF4-FFF2-40B4-BE49-F238E27FC236}">
                <a16:creationId xmlns:a16="http://schemas.microsoft.com/office/drawing/2014/main" id="{D064706A-C378-4F21-BD0C-262FA98EF6C9}"/>
              </a:ext>
            </a:extLst>
          </p:cNvPr>
          <p:cNvSpPr>
            <a:spLocks noGrp="1"/>
          </p:cNvSpPr>
          <p:nvPr>
            <p:ph type="body" idx="1"/>
          </p:nvPr>
        </p:nvSpPr>
        <p:spPr>
          <a:xfrm>
            <a:off x="6858000" y="2098221"/>
            <a:ext cx="4729767" cy="3428143"/>
          </a:xfrm>
        </p:spPr>
        <p:txBody>
          <a:bodyPr>
            <a:normAutofit/>
          </a:bodyPr>
          <a:lstStyle/>
          <a:p>
            <a:pPr marL="342900" indent="-342900" algn="l">
              <a:buFont typeface="Arial" panose="020B0604020202020204" pitchFamily="34" charset="0"/>
              <a:buChar char="•"/>
            </a:pPr>
            <a:r>
              <a:rPr lang="en-US" sz="1800" dirty="0"/>
              <a:t>Based on the exploratory analysis, OLS Regression and Random Forest models were selected.</a:t>
            </a:r>
          </a:p>
          <a:p>
            <a:pPr marL="342900" indent="-342900" algn="l">
              <a:buFont typeface="Arial" panose="020B0604020202020204" pitchFamily="34" charset="0"/>
              <a:buChar char="•"/>
            </a:pPr>
            <a:r>
              <a:rPr lang="en-US" sz="1800" dirty="0"/>
              <a:t>OLS Regression was used for its interpretability and Random Forest for its ability to model complex relationships.</a:t>
            </a:r>
          </a:p>
          <a:p>
            <a:pPr marL="342900" indent="-342900" algn="l">
              <a:buFont typeface="Arial" panose="020B0604020202020204" pitchFamily="34" charset="0"/>
              <a:buChar char="•"/>
            </a:pPr>
            <a:r>
              <a:rPr lang="en-US" sz="1800" dirty="0"/>
              <a:t>Both models were used to predict the Stringency Index based on GDP per capita and Human Development Index.</a:t>
            </a:r>
          </a:p>
        </p:txBody>
      </p:sp>
      <p:sp>
        <p:nvSpPr>
          <p:cNvPr id="4" name="Slide Number Placeholder 3">
            <a:extLst>
              <a:ext uri="{FF2B5EF4-FFF2-40B4-BE49-F238E27FC236}">
                <a16:creationId xmlns:a16="http://schemas.microsoft.com/office/drawing/2014/main" id="{8A1A3B46-9966-4B47-B944-401AF547584B}"/>
              </a:ext>
            </a:extLst>
          </p:cNvPr>
          <p:cNvSpPr>
            <a:spLocks noGrp="1"/>
          </p:cNvSpPr>
          <p:nvPr>
            <p:ph type="sldNum" sz="quarter" idx="4294967295"/>
          </p:nvPr>
        </p:nvSpPr>
        <p:spPr>
          <a:xfrm>
            <a:off x="9448800" y="6276975"/>
            <a:ext cx="2743200" cy="365125"/>
          </a:xfrm>
        </p:spPr>
        <p:txBody>
          <a:bodyPr/>
          <a:lstStyle/>
          <a:p>
            <a:fld id="{4267CD5E-26CF-4249-8540-BB1D07FD4227}" type="slidenum">
              <a:rPr lang="en-US" smtClean="0"/>
              <a:t>9</a:t>
            </a:fld>
            <a:endParaRPr lang="en-US"/>
          </a:p>
        </p:txBody>
      </p:sp>
    </p:spTree>
    <p:extLst>
      <p:ext uri="{BB962C8B-B14F-4D97-AF65-F5344CB8AC3E}">
        <p14:creationId xmlns:p14="http://schemas.microsoft.com/office/powerpoint/2010/main" val="1737622118"/>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TotalTime>
  <Words>737</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COVID-19 Stringency &amp; Economic Impact Analysis</vt:lpstr>
      <vt:lpstr>Introduction</vt:lpstr>
      <vt:lpstr>Background </vt:lpstr>
      <vt:lpstr>Objective </vt:lpstr>
      <vt:lpstr>Data Source </vt:lpstr>
      <vt:lpstr>Data Cleaning </vt:lpstr>
      <vt:lpstr>Exploratory Data Analysis</vt:lpstr>
      <vt:lpstr>PowerPoint Presentation</vt:lpstr>
      <vt:lpstr>Model Selection </vt:lpstr>
      <vt:lpstr>Model Training </vt:lpstr>
      <vt:lpstr>Model Results (OLS Regression) </vt:lpstr>
      <vt:lpstr>Model Results (Random Forest) </vt:lpstr>
      <vt:lpstr>Model Evaluation </vt:lpstr>
      <vt:lpstr>Implications of Results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Uday Adusumilli</cp:lastModifiedBy>
  <cp:revision>37</cp:revision>
  <dcterms:created xsi:type="dcterms:W3CDTF">2022-06-10T19:28:06Z</dcterms:created>
  <dcterms:modified xsi:type="dcterms:W3CDTF">2023-05-12T22:31:36Z</dcterms:modified>
</cp:coreProperties>
</file>